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Today we’ll be examining the SDG 6, Target B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d921d94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d921d94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rest of this case study, we will be focusing on Cape Town and the Cape Town water crisis in the Western Cape of South Africa from 2015-2020. The peak of the water crisis, however, was between mid-2017 and mid-2018. Appro</a:t>
            </a:r>
            <a:r>
              <a:rPr lang="en"/>
              <a:t>ximately 4 million people were directly affected by the water crisis, required to wait in long lines for a daily allocation of 15-25 litres of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response from the government was to drastically reduce the amount of water residents could use and impose fines if anyone was caught using more than their allotted amount. At official water collection sites, security guards ensured that no one was </a:t>
            </a:r>
            <a:r>
              <a:rPr lang="en"/>
              <a:t>taking more than their fair share of water. The city’s leaders also issued recommendations to residents and tourists alike, urging them not to flush toilets, skip showers, and swim in the ocean instead of in pools. “Day Zero” refers to the estimated date that the city would reach a critical amount of water available in the reservoir and would be forced to shut off the taps. The city insisted that if “Day Zero” was reached, taps would still run in hospitals. Additionally, efforts would be made to allow communal taps in informal neighborhoods to run; areas that experienced water insecurity prior to the water crisis.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According to the WWF, despite the drought ending in 2020 due to rains filling the dam levels to 95%, the possibility for another drought in Cape Town is not only possible, but likely. The programs that drastically reduced water usage like the “if it’s yellow let it mellow campaign” and daily allocation of a specific amount of water, ended along with the drought. Additionally, growing populations and urbanization have resulted in the WWF estimating that water demand in the area will only increase, putting stress on the already fragile water resources. The creation and enforcement of robust water laws and regulations to prevent another water crisis, like policies for using groundwater sustainably and catchment management would be beneficial.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picture taken during the height of the water crisis in </a:t>
            </a:r>
            <a:r>
              <a:rPr lang="en"/>
              <a:t>January</a:t>
            </a:r>
            <a:r>
              <a:rPr lang="en"/>
              <a:t> of 2018 depicts the main water source for Cape Town, the Theewaterskloof dam.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d921d94b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d921d94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short video by National Geographic further explains the water crisis in Cape Town, explores how climate change is involved in the changing environment, and examines how Cape Town may become a blueprint for future water </a:t>
            </a:r>
            <a:r>
              <a:rPr lang="en"/>
              <a:t>crises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33f2ad5e6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33f2ad5e6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way in which all SDGs interact and relate is complex and achieving progress on one SDG often necessitates achieving progress on another. As can be seen in this slide, the same goes for achieving progress within one SDG. Though these targets are useful to help track progress in any one area, it is also necessary to examine and think critically about how these targets interact.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33f2ad5e6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33f2ad5e6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sources used to gather the </a:t>
            </a:r>
            <a:r>
              <a:rPr lang="en"/>
              <a:t>information</a:t>
            </a:r>
            <a:r>
              <a:rPr lang="en"/>
              <a:t> in the </a:t>
            </a:r>
            <a:r>
              <a:rPr lang="en"/>
              <a:t>target</a:t>
            </a:r>
            <a:r>
              <a:rPr lang="en"/>
              <a:t> 6.B slide deck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3f9660e0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3f9660e0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a quick refresher (or brief introduction) - sustainable development goal 6 is to “ensure availability and sustainable management of water and sanitation for all.” Here’s a short video highlighting some of the key issues this sustainable development goal addresses. *Play video.*</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33f2ad5e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33f2ad5e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stated by the United Nations, Target 6.B is “support and strengthen the participation of of local communities in improving water and sanitation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following slides, we’ll break down this goal into its key components and how we can track progress on this goal.</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33f2ad5e6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33f2ad5e6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6.B only has one indicator, referred to as 6.B.1. This indicator is how we measure progress for target 6.B and is meant to give us tangible evidence of changes in local community support in regard to water a</a:t>
            </a:r>
            <a:r>
              <a:rPr lang="en"/>
              <a:t>nd sanitation management.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33f2ad5e6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33f2ad5e6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possible metric we can use to track the progress under the indicator 6.B.1 is the share of countries with clearly defined law or policy in water resources planning and management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33f2ad5e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33f2ad5e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created with data released by the UN Statistics Division, depicts the pe</a:t>
            </a:r>
            <a:r>
              <a:rPr lang="en"/>
              <a:t>rcentage of countries in each region with clearly defined law or policy in water resources planning and management in the years from 2017 to 2019. As we can see, landlocked developing countries have the highest percentage with 84.62%. Oceania (exc. Australia and New Zealand) has the lowest percentage with 28.57%.</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33f2ad5e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33f2ad5e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Reporting data under certain categories is optional for UN Member States. For indicator 6.B.1, stakeholder participation is measured using multiple indicators like water resourcing and planning, urban sanitation, and </a:t>
            </a:r>
            <a:r>
              <a:rPr lang="en"/>
              <a:t>hygiene</a:t>
            </a:r>
            <a:r>
              <a:rPr lang="en"/>
              <a:t> promotion and are not aggregated into one overall value. 130 UN Member States chose to report data under indicator 6.B.1 in the last 5 years which is equivalent to about 80% of UN signatories reporting.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33f2ad5e6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33f2ad5e6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case study relevant to target 6.B is South Africa. Before we delve into South African law and procedures on water and sanitation management, let’s examine some country statistics. The population of South Africa is approximately 58.5 million, with about ⅔ of the population residing in urban areas. Less than half of the population has access to a basic hand washing facility. 52% of the water bodies in the area have good ambient water quality and 95% of the transboundary basin areas have an operational agreement for water cooperation.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33f2ad5e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33f2ad5e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graph we can see the procedures in law or policy for participation by users and communities, as well as the level of participation. The level of participation is measured on a 3-point scale with 1 being low, 2 being moderate, and 3 being the highest amount of participation. The </a:t>
            </a:r>
            <a:r>
              <a:rPr lang="en"/>
              <a:t>existence</a:t>
            </a:r>
            <a:r>
              <a:rPr lang="en"/>
              <a:t> of procedures is measured with a 5 for procedures that are not clearly defined and with a 10 for </a:t>
            </a:r>
            <a:r>
              <a:rPr lang="en"/>
              <a:t>clearly defined procedures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every </a:t>
            </a:r>
            <a:r>
              <a:rPr lang="en"/>
              <a:t>category, the procedures in place in law and policy for participation by users and communities is rated higher than that of the measured participation by users and communities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pM45opQZKi0"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globalgoals.org/" TargetMode="External"/><Relationship Id="rId4" Type="http://schemas.openxmlformats.org/officeDocument/2006/relationships/hyperlink" Target="https://www.globalgoals.org/6-clean-water-and-sanitation" TargetMode="External"/><Relationship Id="rId11" Type="http://schemas.openxmlformats.org/officeDocument/2006/relationships/hyperlink" Target="http://awsassets.wwf.org.za/downloads/wwf009_waterfactsandfutures_report_web__lowres_.pdf" TargetMode="External"/><Relationship Id="rId10" Type="http://schemas.openxmlformats.org/officeDocument/2006/relationships/hyperlink" Target="https://apnews.com/article/fe3f700c0ff14fa2b5d4743ecc47464f" TargetMode="External"/><Relationship Id="rId9" Type="http://schemas.openxmlformats.org/officeDocument/2006/relationships/hyperlink" Target="https://www.washingtonpost.com/graphics/2018/world/capetown-water-shortage/" TargetMode="External"/><Relationship Id="rId5" Type="http://schemas.openxmlformats.org/officeDocument/2006/relationships/hyperlink" Target="https://sdg-tracker.org/water-and-sanitation" TargetMode="External"/><Relationship Id="rId6" Type="http://schemas.openxmlformats.org/officeDocument/2006/relationships/hyperlink" Target="https://sdg-tracker.org/" TargetMode="External"/><Relationship Id="rId7" Type="http://schemas.openxmlformats.org/officeDocument/2006/relationships/hyperlink" Target="https://sdg6data.org/indicator/6.b.1" TargetMode="External"/><Relationship Id="rId8" Type="http://schemas.openxmlformats.org/officeDocument/2006/relationships/hyperlink" Target="https://sdg6data.org/country-or-area/South%20Africa#anchor_6.b.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youtube.com/watch?v=LCKsU4bPFOQ"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14BEE5"/>
                </a:solidFill>
              </a:rPr>
              <a:t>SDG 6:</a:t>
            </a:r>
            <a:endParaRPr>
              <a:solidFill>
                <a:srgbClr val="14BEE5"/>
              </a:solidFill>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Target 6.B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40">
                <a:solidFill>
                  <a:srgbClr val="14BEE5"/>
                </a:solidFill>
              </a:rPr>
              <a:t>Water Scarcity in Cape Town- A Case for Law and Policy</a:t>
            </a:r>
            <a:endParaRPr sz="3240">
              <a:solidFill>
                <a:srgbClr val="14BEE5"/>
              </a:solidFill>
            </a:endParaRPr>
          </a:p>
        </p:txBody>
      </p:sp>
      <p:sp>
        <p:nvSpPr>
          <p:cNvPr id="131" name="Google Shape;131;p22"/>
          <p:cNvSpPr txBox="1"/>
          <p:nvPr/>
        </p:nvSpPr>
        <p:spPr>
          <a:xfrm>
            <a:off x="432600" y="1519300"/>
            <a:ext cx="4139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Cape Town Water Crisis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2015-2020</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latin typeface="Open Sans"/>
                <a:ea typeface="Open Sans"/>
                <a:cs typeface="Open Sans"/>
                <a:sym typeface="Open Sans"/>
              </a:rPr>
              <a:t>Peak years: 2017-2018</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4 million people </a:t>
            </a:r>
            <a:r>
              <a:rPr lang="en">
                <a:latin typeface="Open Sans"/>
                <a:ea typeface="Open Sans"/>
                <a:cs typeface="Open Sans"/>
                <a:sym typeface="Open Sans"/>
              </a:rPr>
              <a:t>directly</a:t>
            </a:r>
            <a:r>
              <a:rPr lang="en">
                <a:latin typeface="Open Sans"/>
                <a:ea typeface="Open Sans"/>
                <a:cs typeface="Open Sans"/>
                <a:sym typeface="Open Sans"/>
              </a:rPr>
              <a:t> impacted</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Response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Limit water usage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Recommendations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Impose fines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Lasting Impact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Possibility for future shortages</a:t>
            </a:r>
            <a:endParaRPr>
              <a:latin typeface="Open Sans"/>
              <a:ea typeface="Open Sans"/>
              <a:cs typeface="Open Sans"/>
              <a:sym typeface="Open Sans"/>
            </a:endParaRPr>
          </a:p>
        </p:txBody>
      </p:sp>
      <p:pic>
        <p:nvPicPr>
          <p:cNvPr id="132" name="Google Shape;132;p22"/>
          <p:cNvPicPr preferRelativeResize="0"/>
          <p:nvPr/>
        </p:nvPicPr>
        <p:blipFill>
          <a:blip r:embed="rId3">
            <a:alphaModFix/>
          </a:blip>
          <a:stretch>
            <a:fillRect/>
          </a:stretch>
        </p:blipFill>
        <p:spPr>
          <a:xfrm>
            <a:off x="4151812" y="1519301"/>
            <a:ext cx="4579338" cy="2770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40">
                <a:solidFill>
                  <a:srgbClr val="14BEE5"/>
                </a:solidFill>
              </a:rPr>
              <a:t>Water Scarcity in Cape Town </a:t>
            </a:r>
            <a:endParaRPr sz="3240">
              <a:solidFill>
                <a:srgbClr val="14BEE5"/>
              </a:solidFill>
            </a:endParaRPr>
          </a:p>
        </p:txBody>
      </p:sp>
      <p:pic>
        <p:nvPicPr>
          <p:cNvPr descr="Cape Town is currently suffering from a water crisis as a result of drought and an increased population over the past three years. It was predicted that the city would run out of freshwater at some point in 2018 reaching a dreaded &quot;Day Zero.&quot; Officials have limited water usage with the hope that this will suspend or at least delay the countdown. Resident Ray De Vries talks about some of the more serious complications that could result if and when that day arrives in this short from filmmaker Jamie Hancock.&#10;➡ Subscribe: http://bit.ly/NatGeoSubscribe&#10;➡ Get More Short Film Showcase: http://bit.ly/ShortFilmShowcase&#10;&#10;#NationalGeographic #CapeTown #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Follow filmmaker Jamie Hancock: &#10;http://jamiehancock.com/&#10;Instagram.com/jamiehancock1&#10;Facebook.com/jamiehancock218&#10;Facebook.com/lumixuk&#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What Happens When Cape Town Runs Out of Water? | Short Film Showcase&#10;https://youtu.be/pM45opQZKi0&#10;&#10;National Geographic&#10;https://www.youtube.com/natgeo" id="138" name="Google Shape;138;p23" title="What Happens When Cape Town Runs Out of Water? | Short Film Showcase">
            <a:hlinkClick r:id="rId3"/>
          </p:cNvPr>
          <p:cNvPicPr preferRelativeResize="0"/>
          <p:nvPr/>
        </p:nvPicPr>
        <p:blipFill>
          <a:blip r:embed="rId4">
            <a:alphaModFix/>
          </a:blip>
          <a:stretch>
            <a:fillRect/>
          </a:stretch>
        </p:blipFill>
        <p:spPr>
          <a:xfrm>
            <a:off x="2286000" y="13001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How Does Target 6.B Relate to Other Targets?</a:t>
            </a:r>
            <a:endParaRPr>
              <a:solidFill>
                <a:srgbClr val="14BEE5"/>
              </a:solidFill>
            </a:endParaRPr>
          </a:p>
        </p:txBody>
      </p:sp>
      <p:pic>
        <p:nvPicPr>
          <p:cNvPr id="144" name="Google Shape;144;p24"/>
          <p:cNvPicPr preferRelativeResize="0"/>
          <p:nvPr/>
        </p:nvPicPr>
        <p:blipFill rotWithShape="1">
          <a:blip r:embed="rId3">
            <a:alphaModFix/>
          </a:blip>
          <a:srcRect b="20308" l="0" r="0" t="33683"/>
          <a:stretch/>
        </p:blipFill>
        <p:spPr>
          <a:xfrm>
            <a:off x="1676374" y="1146875"/>
            <a:ext cx="5791251" cy="3758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Sources</a:t>
            </a:r>
            <a:endParaRPr>
              <a:solidFill>
                <a:srgbClr val="14BEE5"/>
              </a:solidFill>
            </a:endParaRPr>
          </a:p>
        </p:txBody>
      </p:sp>
      <p:sp>
        <p:nvSpPr>
          <p:cNvPr id="150" name="Google Shape;150;p25"/>
          <p:cNvSpPr txBox="1"/>
          <p:nvPr/>
        </p:nvSpPr>
        <p:spPr>
          <a:xfrm>
            <a:off x="439800" y="1240150"/>
            <a:ext cx="82644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3">
                  <a:extLst>
                    <a:ext uri="{A12FA001-AC4F-418D-AE19-62706E023703}">
                      <ahyp:hlinkClr val="tx"/>
                    </a:ext>
                  </a:extLst>
                </a:hlinkClick>
              </a:rPr>
              <a:t>https://www.globalgoals.org/</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4">
                  <a:extLst>
                    <a:ext uri="{A12FA001-AC4F-418D-AE19-62706E023703}">
                      <ahyp:hlinkClr val="tx"/>
                    </a:ext>
                  </a:extLst>
                </a:hlinkClick>
              </a:rPr>
              <a:t>https://www.globalgoals.org/6-clean-water-and-sanitation</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5">
                  <a:extLst>
                    <a:ext uri="{A12FA001-AC4F-418D-AE19-62706E023703}">
                      <ahyp:hlinkClr val="tx"/>
                    </a:ext>
                  </a:extLst>
                </a:hlinkClick>
              </a:rPr>
              <a:t>https://sdg-tracker.org/water-and-sanitation</a:t>
            </a:r>
            <a:r>
              <a:rPr lang="en" sz="1800">
                <a:solidFill>
                  <a:srgbClr val="14BEE5"/>
                </a:solidFill>
                <a:latin typeface="Open Sans"/>
                <a:ea typeface="Open Sans"/>
                <a:cs typeface="Open Sans"/>
                <a:sym typeface="Open Sans"/>
              </a:rPr>
              <a:t> </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6">
                  <a:extLst>
                    <a:ext uri="{A12FA001-AC4F-418D-AE19-62706E023703}">
                      <ahyp:hlinkClr val="tx"/>
                    </a:ext>
                  </a:extLst>
                </a:hlinkClick>
              </a:rPr>
              <a:t>https://sdg-tracker.org/</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7">
                  <a:extLst>
                    <a:ext uri="{A12FA001-AC4F-418D-AE19-62706E023703}">
                      <ahyp:hlinkClr val="tx"/>
                    </a:ext>
                  </a:extLst>
                </a:hlinkClick>
              </a:rPr>
              <a:t>https://sdg6data.org/indicator/6.b.1</a:t>
            </a:r>
            <a:r>
              <a:rPr lang="en" sz="1800">
                <a:solidFill>
                  <a:srgbClr val="14BEE5"/>
                </a:solidFill>
                <a:latin typeface="Open Sans"/>
                <a:ea typeface="Open Sans"/>
                <a:cs typeface="Open Sans"/>
                <a:sym typeface="Open Sans"/>
              </a:rPr>
              <a:t> </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8">
                  <a:extLst>
                    <a:ext uri="{A12FA001-AC4F-418D-AE19-62706E023703}">
                      <ahyp:hlinkClr val="tx"/>
                    </a:ext>
                  </a:extLst>
                </a:hlinkClick>
              </a:rPr>
              <a:t>https://sdg6data.org/country-or-area/South%20Africa#anchor_6.b.1</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9">
                  <a:extLst>
                    <a:ext uri="{A12FA001-AC4F-418D-AE19-62706E023703}">
                      <ahyp:hlinkClr val="tx"/>
                    </a:ext>
                  </a:extLst>
                </a:hlinkClick>
              </a:rPr>
              <a:t>https://www.washingtonpost.com/graphics/2018/world/capetown-water-shortage/</a:t>
            </a:r>
            <a:r>
              <a:rPr lang="en" sz="1800">
                <a:solidFill>
                  <a:srgbClr val="14BEE5"/>
                </a:solidFill>
                <a:latin typeface="Open Sans"/>
                <a:ea typeface="Open Sans"/>
                <a:cs typeface="Open Sans"/>
                <a:sym typeface="Open Sans"/>
              </a:rPr>
              <a:t> </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10">
                  <a:extLst>
                    <a:ext uri="{A12FA001-AC4F-418D-AE19-62706E023703}">
                      <ahyp:hlinkClr val="tx"/>
                    </a:ext>
                  </a:extLst>
                </a:hlinkClick>
              </a:rPr>
              <a:t>https://apnews.com/article/fe3f700c0ff14fa2b5d4743ecc47464f</a:t>
            </a:r>
            <a:endParaRPr sz="1800">
              <a:solidFill>
                <a:srgbClr val="14BEE5"/>
              </a:solidFill>
              <a:latin typeface="Open Sans"/>
              <a:ea typeface="Open Sans"/>
              <a:cs typeface="Open Sans"/>
              <a:sym typeface="Open Sans"/>
            </a:endParaRPr>
          </a:p>
          <a:p>
            <a:pPr indent="-342900" lvl="0" marL="457200" rtl="0" algn="l">
              <a:spcBef>
                <a:spcPts val="0"/>
              </a:spcBef>
              <a:spcAft>
                <a:spcPts val="0"/>
              </a:spcAft>
              <a:buClr>
                <a:srgbClr val="14BEE5"/>
              </a:buClr>
              <a:buSzPts val="1800"/>
              <a:buFont typeface="Open Sans"/>
              <a:buChar char="●"/>
            </a:pPr>
            <a:r>
              <a:rPr lang="en" sz="1800" u="sng">
                <a:solidFill>
                  <a:srgbClr val="14BEE5"/>
                </a:solidFill>
                <a:latin typeface="Open Sans"/>
                <a:ea typeface="Open Sans"/>
                <a:cs typeface="Open Sans"/>
                <a:sym typeface="Open Sans"/>
                <a:hlinkClick r:id="rId11">
                  <a:extLst>
                    <a:ext uri="{A12FA001-AC4F-418D-AE19-62706E023703}">
                      <ahyp:hlinkClr val="tx"/>
                    </a:ext>
                  </a:extLst>
                </a:hlinkClick>
              </a:rPr>
              <a:t>http://awsassets.wwf.org.za/downloads/wwf009_waterfactsandfutures_report_web__lowres_.pdf</a:t>
            </a:r>
            <a:r>
              <a:rPr lang="en" sz="1800">
                <a:solidFill>
                  <a:srgbClr val="14BEE5"/>
                </a:solidFill>
                <a:latin typeface="Open Sans"/>
                <a:ea typeface="Open Sans"/>
                <a:cs typeface="Open Sans"/>
                <a:sym typeface="Open Sans"/>
              </a:rPr>
              <a:t>   </a:t>
            </a:r>
            <a:endParaRPr sz="1800">
              <a:solidFill>
                <a:srgbClr val="14BEE5"/>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What is SDG 6?</a:t>
            </a:r>
            <a:endParaRPr>
              <a:solidFill>
                <a:srgbClr val="14BEE5"/>
              </a:solidFill>
            </a:endParaRPr>
          </a:p>
        </p:txBody>
      </p:sp>
      <p:pic>
        <p:nvPicPr>
          <p:cNvPr id="73" name="Google Shape;73;p14"/>
          <p:cNvPicPr preferRelativeResize="0"/>
          <p:nvPr/>
        </p:nvPicPr>
        <p:blipFill>
          <a:blip r:embed="rId3">
            <a:alphaModFix/>
          </a:blip>
          <a:stretch>
            <a:fillRect/>
          </a:stretch>
        </p:blipFill>
        <p:spPr>
          <a:xfrm>
            <a:off x="7679874" y="319725"/>
            <a:ext cx="1152426" cy="1152426"/>
          </a:xfrm>
          <a:prstGeom prst="rect">
            <a:avLst/>
          </a:prstGeom>
          <a:noFill/>
          <a:ln>
            <a:noFill/>
          </a:ln>
        </p:spPr>
      </p:pic>
      <p:pic>
        <p:nvPicPr>
          <p:cNvPr descr="United Nations -   What makes it so difficult for some people to have access to water? Why are there millions of people in the world without access to a toilet? Does this issue only affect developing countries? Water and Sanitation Expert Leanne Burney from UN DESA answers all these questions on Goal #6. &#10;&#10;Find out more about water and sanitation at http://www.un.org/sustainabledevelopment/water-and-sanitation/. &#10;&#10;For a list of all the goals see: http://ow.ly/Sj391&#10;&#10;Produced by the Department of Public Information" id="74" name="Google Shape;74;p14" title="The Sustainable Development Goals Explained: Clean Water and Sanitation">
            <a:hlinkClick r:id="rId4"/>
          </p:cNvPr>
          <p:cNvPicPr preferRelativeResize="0"/>
          <p:nvPr/>
        </p:nvPicPr>
        <p:blipFill>
          <a:blip r:embed="rId5">
            <a:alphaModFix/>
          </a:blip>
          <a:stretch>
            <a:fillRect/>
          </a:stretch>
        </p:blipFill>
        <p:spPr>
          <a:xfrm>
            <a:off x="2600913" y="1693925"/>
            <a:ext cx="3942167" cy="2956625"/>
          </a:xfrm>
          <a:prstGeom prst="rect">
            <a:avLst/>
          </a:prstGeom>
          <a:noFill/>
          <a:ln>
            <a:noFill/>
          </a:ln>
        </p:spPr>
      </p:pic>
      <p:sp>
        <p:nvSpPr>
          <p:cNvPr id="75" name="Google Shape;75;p14"/>
          <p:cNvSpPr txBox="1"/>
          <p:nvPr/>
        </p:nvSpPr>
        <p:spPr>
          <a:xfrm>
            <a:off x="439800" y="1152425"/>
            <a:ext cx="826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t>
            </a:r>
            <a:r>
              <a:rPr lang="en">
                <a:latin typeface="Open Sans"/>
                <a:ea typeface="Open Sans"/>
                <a:cs typeface="Open Sans"/>
                <a:sym typeface="Open Sans"/>
              </a:rPr>
              <a:t>Ensure availability and sustainable management of water and sanitation for all.”</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What is Target 6.B?</a:t>
            </a:r>
            <a:endParaRPr>
              <a:solidFill>
                <a:srgbClr val="14BEE5"/>
              </a:solidFill>
            </a:endParaRPr>
          </a:p>
        </p:txBody>
      </p:sp>
      <p:sp>
        <p:nvSpPr>
          <p:cNvPr id="81" name="Google Shape;81;p15"/>
          <p:cNvSpPr txBox="1"/>
          <p:nvPr/>
        </p:nvSpPr>
        <p:spPr>
          <a:xfrm>
            <a:off x="469800" y="1481875"/>
            <a:ext cx="5474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A1A1A"/>
                </a:solidFill>
                <a:highlight>
                  <a:srgbClr val="FFFFFF"/>
                </a:highlight>
                <a:latin typeface="Roboto"/>
                <a:ea typeface="Roboto"/>
                <a:cs typeface="Roboto"/>
                <a:sym typeface="Roboto"/>
              </a:rPr>
              <a:t>SUPPORT LOCAL ENGAGEMENT IN WATER AND SANITATION MANAGEMENT</a:t>
            </a:r>
            <a:endParaRPr>
              <a:solidFill>
                <a:srgbClr val="1A1A1A"/>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t>
            </a:r>
            <a:r>
              <a:rPr lang="en">
                <a:highlight>
                  <a:srgbClr val="FFFFFF"/>
                </a:highlight>
                <a:latin typeface="Roboto"/>
                <a:ea typeface="Roboto"/>
                <a:cs typeface="Roboto"/>
                <a:sym typeface="Roboto"/>
              </a:rPr>
              <a:t>Support and strengthen the </a:t>
            </a:r>
            <a:r>
              <a:rPr b="1" lang="en">
                <a:highlight>
                  <a:srgbClr val="FFFFFF"/>
                </a:highlight>
                <a:latin typeface="Roboto"/>
                <a:ea typeface="Roboto"/>
                <a:cs typeface="Roboto"/>
                <a:sym typeface="Roboto"/>
              </a:rPr>
              <a:t>participatio</a:t>
            </a:r>
            <a:r>
              <a:rPr b="1" lang="en">
                <a:highlight>
                  <a:srgbClr val="FFFFFF"/>
                </a:highlight>
                <a:latin typeface="Roboto"/>
                <a:ea typeface="Roboto"/>
                <a:cs typeface="Roboto"/>
                <a:sym typeface="Roboto"/>
              </a:rPr>
              <a:t>n</a:t>
            </a:r>
            <a:r>
              <a:rPr lang="en">
                <a:highlight>
                  <a:srgbClr val="FFFFFF"/>
                </a:highlight>
                <a:latin typeface="Roboto"/>
                <a:ea typeface="Roboto"/>
                <a:cs typeface="Roboto"/>
                <a:sym typeface="Roboto"/>
              </a:rPr>
              <a:t> </a:t>
            </a:r>
            <a:r>
              <a:rPr b="1" lang="en">
                <a:highlight>
                  <a:srgbClr val="FFFFFF"/>
                </a:highlight>
                <a:latin typeface="Roboto"/>
                <a:ea typeface="Roboto"/>
                <a:cs typeface="Roboto"/>
                <a:sym typeface="Roboto"/>
              </a:rPr>
              <a:t>of local communities</a:t>
            </a:r>
            <a:r>
              <a:rPr lang="en">
                <a:highlight>
                  <a:srgbClr val="FFFFFF"/>
                </a:highlight>
                <a:latin typeface="Roboto"/>
                <a:ea typeface="Roboto"/>
                <a:cs typeface="Roboto"/>
                <a:sym typeface="Roboto"/>
              </a:rPr>
              <a:t> in improving water and sanitation management.”</a:t>
            </a:r>
            <a:endParaRPr>
              <a:latin typeface="Roboto"/>
              <a:ea typeface="Roboto"/>
              <a:cs typeface="Roboto"/>
              <a:sym typeface="Roboto"/>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82" name="Google Shape;82;p15"/>
          <p:cNvPicPr preferRelativeResize="0"/>
          <p:nvPr/>
        </p:nvPicPr>
        <p:blipFill>
          <a:blip r:embed="rId3">
            <a:alphaModFix/>
          </a:blip>
          <a:stretch>
            <a:fillRect/>
          </a:stretch>
        </p:blipFill>
        <p:spPr>
          <a:xfrm>
            <a:off x="6201796" y="191137"/>
            <a:ext cx="2751354" cy="476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rgbClr val="14BEE5"/>
                </a:solidFill>
              </a:rPr>
              <a:t>How Can We Track Progress on Target 6.B?</a:t>
            </a:r>
            <a:endParaRPr/>
          </a:p>
        </p:txBody>
      </p:sp>
      <p:sp>
        <p:nvSpPr>
          <p:cNvPr id="88" name="Google Shape;88;p16"/>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Indicator(s) 6.B.1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Indicator 6.B.1 : </a:t>
            </a:r>
            <a:r>
              <a:rPr b="0" lang="en" sz="2661">
                <a:solidFill>
                  <a:srgbClr val="14BEE5"/>
                </a:solidFill>
              </a:rPr>
              <a:t>Proportion of local administrative units with established and operational policies and procedures for participation of local communities in water and sanitation management</a:t>
            </a:r>
            <a:endParaRPr b="0" sz="2661">
              <a:solidFill>
                <a:srgbClr val="14BEE5"/>
              </a:solidFill>
            </a:endParaRPr>
          </a:p>
        </p:txBody>
      </p:sp>
      <p:sp>
        <p:nvSpPr>
          <p:cNvPr id="94" name="Google Shape;94;p17"/>
          <p:cNvSpPr txBox="1"/>
          <p:nvPr/>
        </p:nvSpPr>
        <p:spPr>
          <a:xfrm>
            <a:off x="439800" y="1884775"/>
            <a:ext cx="826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Possible Metric:</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Share of countries with clearly defined law or policy in water resources planning and management</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570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Indicator 6.B.1 Metric: </a:t>
            </a:r>
            <a:r>
              <a:rPr b="0" lang="en" sz="2822">
                <a:solidFill>
                  <a:srgbClr val="14BEE5"/>
                </a:solidFill>
              </a:rPr>
              <a:t>Percentage of c</a:t>
            </a:r>
            <a:r>
              <a:rPr b="0" lang="en" sz="2822">
                <a:solidFill>
                  <a:srgbClr val="14BEE5"/>
                </a:solidFill>
              </a:rPr>
              <a:t>ountries in each region with clearly defined law or policy in water resources planning and management</a:t>
            </a:r>
            <a:endParaRPr b="0" sz="2822">
              <a:solidFill>
                <a:srgbClr val="14BEE5"/>
              </a:solidFill>
            </a:endParaRPr>
          </a:p>
          <a:p>
            <a:pPr indent="0" lvl="0" marL="0" rtl="0" algn="l">
              <a:spcBef>
                <a:spcPts val="0"/>
              </a:spcBef>
              <a:spcAft>
                <a:spcPts val="0"/>
              </a:spcAft>
              <a:buNone/>
            </a:pPr>
            <a:r>
              <a:t/>
            </a:r>
            <a:endParaRPr b="0" sz="2711">
              <a:solidFill>
                <a:srgbClr val="14BEE5"/>
              </a:solidFill>
            </a:endParaRPr>
          </a:p>
        </p:txBody>
      </p:sp>
      <p:pic>
        <p:nvPicPr>
          <p:cNvPr id="100" name="Google Shape;100;p18"/>
          <p:cNvPicPr preferRelativeResize="0"/>
          <p:nvPr/>
        </p:nvPicPr>
        <p:blipFill>
          <a:blip r:embed="rId3">
            <a:alphaModFix/>
          </a:blip>
          <a:stretch>
            <a:fillRect/>
          </a:stretch>
        </p:blipFill>
        <p:spPr>
          <a:xfrm>
            <a:off x="2363600" y="1408825"/>
            <a:ext cx="4815775" cy="338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1304850"/>
            <a:ext cx="85206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700">
                <a:solidFill>
                  <a:srgbClr val="14BEE5"/>
                </a:solidFill>
              </a:rPr>
              <a:t>130 UN Member States</a:t>
            </a:r>
            <a:endParaRPr sz="9700">
              <a:solidFill>
                <a:srgbClr val="14BEE5"/>
              </a:solidFill>
            </a:endParaRPr>
          </a:p>
        </p:txBody>
      </p:sp>
      <p:sp>
        <p:nvSpPr>
          <p:cNvPr id="106" name="Google Shape;106;p19"/>
          <p:cNvSpPr txBox="1"/>
          <p:nvPr>
            <p:ph idx="1" type="body"/>
          </p:nvPr>
        </p:nvSpPr>
        <p:spPr>
          <a:xfrm>
            <a:off x="311700" y="3680550"/>
            <a:ext cx="85206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50"/>
              <a:t>have</a:t>
            </a:r>
            <a:r>
              <a:rPr lang="en" sz="1650"/>
              <a:t> reported data under indicator 6.B.1 in the last five years</a:t>
            </a:r>
            <a:endParaRPr sz="1650"/>
          </a:p>
          <a:p>
            <a:pPr indent="0" lvl="0" marL="0" rtl="0" algn="ctr">
              <a:spcBef>
                <a:spcPts val="1200"/>
              </a:spcBef>
              <a:spcAft>
                <a:spcPts val="1200"/>
              </a:spcAft>
              <a:buNone/>
            </a:pPr>
            <a:r>
              <a:rPr i="1" lang="en" sz="1650"/>
              <a:t>Source: UN Water, 2019</a:t>
            </a:r>
            <a:endParaRPr i="1" sz="16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Case Study - South Africa</a:t>
            </a:r>
            <a:endParaRPr>
              <a:solidFill>
                <a:srgbClr val="14BEE5"/>
              </a:solidFill>
            </a:endParaRPr>
          </a:p>
        </p:txBody>
      </p:sp>
      <p:sp>
        <p:nvSpPr>
          <p:cNvPr id="112" name="Google Shape;112;p20"/>
          <p:cNvSpPr txBox="1"/>
          <p:nvPr/>
        </p:nvSpPr>
        <p:spPr>
          <a:xfrm>
            <a:off x="432575" y="1309650"/>
            <a:ext cx="41394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Country Statistics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Population: 58,500,000</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Geographical distribution: 67% reside in urban areas, 33% in rural areas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Country Statistics on Water</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44% of South Africans have access to a basic </a:t>
            </a:r>
            <a:r>
              <a:rPr lang="en">
                <a:latin typeface="Open Sans"/>
                <a:ea typeface="Open Sans"/>
                <a:cs typeface="Open Sans"/>
                <a:sym typeface="Open Sans"/>
              </a:rPr>
              <a:t>hand washing</a:t>
            </a:r>
            <a:r>
              <a:rPr lang="en">
                <a:latin typeface="Open Sans"/>
                <a:ea typeface="Open Sans"/>
                <a:cs typeface="Open Sans"/>
                <a:sym typeface="Open Sans"/>
              </a:rPr>
              <a:t> facility</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52% of water </a:t>
            </a:r>
            <a:r>
              <a:rPr lang="en">
                <a:latin typeface="Open Sans"/>
                <a:ea typeface="Open Sans"/>
                <a:cs typeface="Open Sans"/>
                <a:sym typeface="Open Sans"/>
              </a:rPr>
              <a:t>bodies have a good ambient water quality</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95% of transboundary basin areas have an operational agreement for water cooperation</a:t>
            </a:r>
            <a:endParaRPr>
              <a:latin typeface="Open Sans"/>
              <a:ea typeface="Open Sans"/>
              <a:cs typeface="Open Sans"/>
              <a:sym typeface="Open Sans"/>
            </a:endParaRPr>
          </a:p>
        </p:txBody>
      </p:sp>
      <p:pic>
        <p:nvPicPr>
          <p:cNvPr id="113" name="Google Shape;113;p20"/>
          <p:cNvPicPr preferRelativeResize="0"/>
          <p:nvPr/>
        </p:nvPicPr>
        <p:blipFill>
          <a:blip r:embed="rId3">
            <a:alphaModFix/>
          </a:blip>
          <a:stretch>
            <a:fillRect/>
          </a:stretch>
        </p:blipFill>
        <p:spPr>
          <a:xfrm>
            <a:off x="4657225" y="1385425"/>
            <a:ext cx="4267224" cy="26670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1630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4BEE5"/>
                </a:solidFill>
              </a:rPr>
              <a:t>Case Study - South Africa</a:t>
            </a:r>
            <a:endParaRPr>
              <a:solidFill>
                <a:srgbClr val="14BEE5"/>
              </a:solidFill>
            </a:endParaRPr>
          </a:p>
        </p:txBody>
      </p:sp>
      <p:pic>
        <p:nvPicPr>
          <p:cNvPr id="119" name="Google Shape;119;p21"/>
          <p:cNvPicPr preferRelativeResize="0"/>
          <p:nvPr/>
        </p:nvPicPr>
        <p:blipFill rotWithShape="1">
          <a:blip r:embed="rId3">
            <a:alphaModFix/>
          </a:blip>
          <a:srcRect b="0" l="2238" r="0" t="0"/>
          <a:stretch/>
        </p:blipFill>
        <p:spPr>
          <a:xfrm>
            <a:off x="406875" y="1497300"/>
            <a:ext cx="8330251" cy="2927875"/>
          </a:xfrm>
          <a:prstGeom prst="rect">
            <a:avLst/>
          </a:prstGeom>
          <a:noFill/>
          <a:ln>
            <a:noFill/>
          </a:ln>
        </p:spPr>
      </p:pic>
      <p:sp>
        <p:nvSpPr>
          <p:cNvPr id="120" name="Google Shape;120;p21"/>
          <p:cNvSpPr txBox="1"/>
          <p:nvPr/>
        </p:nvSpPr>
        <p:spPr>
          <a:xfrm>
            <a:off x="-1410100" y="3733400"/>
            <a:ext cx="7338000" cy="85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21" name="Google Shape;121;p21"/>
          <p:cNvPicPr preferRelativeResize="0"/>
          <p:nvPr/>
        </p:nvPicPr>
        <p:blipFill>
          <a:blip r:embed="rId4">
            <a:alphaModFix/>
          </a:blip>
          <a:stretch>
            <a:fillRect/>
          </a:stretch>
        </p:blipFill>
        <p:spPr>
          <a:xfrm>
            <a:off x="1047750" y="4495600"/>
            <a:ext cx="7048500" cy="171450"/>
          </a:xfrm>
          <a:prstGeom prst="rect">
            <a:avLst/>
          </a:prstGeom>
          <a:noFill/>
          <a:ln>
            <a:noFill/>
          </a:ln>
        </p:spPr>
      </p:pic>
      <p:sp>
        <p:nvSpPr>
          <p:cNvPr id="122" name="Google Shape;122;p21"/>
          <p:cNvSpPr txBox="1"/>
          <p:nvPr/>
        </p:nvSpPr>
        <p:spPr>
          <a:xfrm>
            <a:off x="818100" y="765500"/>
            <a:ext cx="7802700" cy="66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500"/>
              </a:spcBef>
              <a:spcAft>
                <a:spcPts val="0"/>
              </a:spcAft>
              <a:buNone/>
            </a:pPr>
            <a:r>
              <a:rPr b="1" lang="en" sz="1500">
                <a:solidFill>
                  <a:srgbClr val="FD6925"/>
                </a:solidFill>
              </a:rPr>
              <a:t>Procedures in law or policy for participation by users/communities and level of participation in South Africa </a:t>
            </a:r>
            <a:endParaRPr b="1" sz="1500">
              <a:solidFill>
                <a:srgbClr val="FD6925"/>
              </a:solidFill>
            </a:endParaRPr>
          </a:p>
          <a:p>
            <a:pPr indent="0" lvl="0" marL="0" rtl="0" algn="l">
              <a:spcBef>
                <a:spcPts val="800"/>
              </a:spcBef>
              <a:spcAft>
                <a:spcPts val="0"/>
              </a:spcAft>
              <a:buNone/>
            </a:pPr>
            <a:r>
              <a:t/>
            </a:r>
            <a:endParaRPr>
              <a:latin typeface="Open Sans"/>
              <a:ea typeface="Open Sans"/>
              <a:cs typeface="Open Sans"/>
              <a:sym typeface="Open Sans"/>
            </a:endParaRPr>
          </a:p>
        </p:txBody>
      </p:sp>
      <p:sp>
        <p:nvSpPr>
          <p:cNvPr id="123" name="Google Shape;123;p21"/>
          <p:cNvSpPr txBox="1"/>
          <p:nvPr/>
        </p:nvSpPr>
        <p:spPr>
          <a:xfrm rot="5400000">
            <a:off x="7371600" y="2511575"/>
            <a:ext cx="3021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Open Sans"/>
                <a:ea typeface="Open Sans"/>
                <a:cs typeface="Open Sans"/>
                <a:sym typeface="Open Sans"/>
              </a:rPr>
              <a:t>Existence</a:t>
            </a:r>
            <a:r>
              <a:rPr lang="en" sz="1100">
                <a:latin typeface="Open Sans"/>
                <a:ea typeface="Open Sans"/>
                <a:cs typeface="Open Sans"/>
                <a:sym typeface="Open Sans"/>
              </a:rPr>
              <a:t> of procedures (10= clearly defined, 5= not clearly defined)</a:t>
            </a:r>
            <a:endParaRPr sz="1100">
              <a:latin typeface="Open Sans"/>
              <a:ea typeface="Open Sans"/>
              <a:cs typeface="Open Sans"/>
              <a:sym typeface="Open Sans"/>
            </a:endParaRPr>
          </a:p>
        </p:txBody>
      </p:sp>
      <p:sp>
        <p:nvSpPr>
          <p:cNvPr id="124" name="Google Shape;124;p21"/>
          <p:cNvSpPr txBox="1"/>
          <p:nvPr/>
        </p:nvSpPr>
        <p:spPr>
          <a:xfrm rot="-5400000">
            <a:off x="-1229100" y="2544475"/>
            <a:ext cx="2981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Open Sans"/>
                <a:ea typeface="Open Sans"/>
                <a:cs typeface="Open Sans"/>
                <a:sym typeface="Open Sans"/>
              </a:rPr>
              <a:t>Level of participation (3=high, 2=moderate, 1=low)</a:t>
            </a:r>
            <a:endParaRPr sz="1100">
              <a:latin typeface="Open Sans"/>
              <a:ea typeface="Open Sans"/>
              <a:cs typeface="Open Sans"/>
              <a:sym typeface="Open Sans"/>
            </a:endParaRPr>
          </a:p>
        </p:txBody>
      </p:sp>
      <p:sp>
        <p:nvSpPr>
          <p:cNvPr id="125" name="Google Shape;125;p21"/>
          <p:cNvSpPr txBox="1"/>
          <p:nvPr/>
        </p:nvSpPr>
        <p:spPr>
          <a:xfrm>
            <a:off x="6968400" y="4737475"/>
            <a:ext cx="2175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Source: WHO, UNICEF, UN Water</a:t>
            </a:r>
            <a:endParaRPr sz="1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